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7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9" autoAdjust="0"/>
    <p:restoredTop sz="94660"/>
  </p:normalViewPr>
  <p:slideViewPr>
    <p:cSldViewPr>
      <p:cViewPr varScale="1">
        <p:scale>
          <a:sx n="65" d="100"/>
          <a:sy n="65" d="100"/>
        </p:scale>
        <p:origin x="110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ups.ru/en/struct/transportnye-i-energeticheskie-sistem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ups.ru/en/struct/transportnye-i-energeticheskie-sistem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toe@pgups.r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1682887" y="1564191"/>
            <a:ext cx="7266086" cy="127795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Electrical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engineering and heat power engineering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26" y="179343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65108" y="325395"/>
            <a:ext cx="7558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Emperor Alexander I St. Petersburg State Transport </a:t>
            </a:r>
            <a:r>
              <a:rPr lang="en-US" sz="2000" dirty="0" smtClean="0">
                <a:solidFill>
                  <a:srgbClr val="FFFF00"/>
                </a:solidFill>
              </a:rPr>
              <a:t>University</a:t>
            </a:r>
            <a:endParaRPr lang="ru-RU" sz="2000" dirty="0" smtClean="0">
              <a:solidFill>
                <a:srgbClr val="FFFF00"/>
              </a:solidFill>
            </a:endParaRPr>
          </a:p>
          <a:p>
            <a:pPr algn="ctr"/>
            <a:r>
              <a:rPr lang="en-US" sz="1600" b="1" dirty="0">
                <a:hlinkClick r:id="rId3"/>
              </a:rPr>
              <a:t>The Faculty of Transport Systems and Power Engineering</a:t>
            </a:r>
            <a:endParaRPr lang="en-US" sz="16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440" y="1274733"/>
            <a:ext cx="1460520" cy="146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9" y="2918002"/>
            <a:ext cx="8100900" cy="3311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782863" y="434934"/>
            <a:ext cx="3283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CONTACT INFORMATION</a:t>
            </a:r>
            <a:endParaRPr lang="ru-RU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57213" y="1676376"/>
            <a:ext cx="71565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Address</a:t>
            </a:r>
            <a:r>
              <a:rPr lang="ru-RU" dirty="0" smtClean="0"/>
              <a:t>:</a:t>
            </a:r>
          </a:p>
          <a:p>
            <a:pPr algn="ctr"/>
            <a:r>
              <a:rPr lang="en-US" dirty="0" smtClean="0"/>
              <a:t>Russia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</a:p>
          <a:p>
            <a:pPr algn="ctr"/>
            <a:r>
              <a:rPr lang="ru-RU" dirty="0" smtClean="0"/>
              <a:t> </a:t>
            </a:r>
            <a:r>
              <a:rPr lang="en-US" dirty="0"/>
              <a:t>190031, Saint Petersburg, 9 </a:t>
            </a:r>
            <a:r>
              <a:rPr lang="en-US" dirty="0" err="1"/>
              <a:t>Moskovsky</a:t>
            </a:r>
            <a:r>
              <a:rPr lang="en-US" dirty="0"/>
              <a:t> pr., </a:t>
            </a:r>
            <a:r>
              <a:rPr lang="ru-RU" dirty="0"/>
              <a:t>6</a:t>
            </a:r>
            <a:r>
              <a:rPr lang="en-US" dirty="0"/>
              <a:t> building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Emperor Alexander I </a:t>
            </a:r>
            <a:r>
              <a:rPr lang="en-US" dirty="0" err="1"/>
              <a:t>St.Petersburg</a:t>
            </a:r>
            <a:r>
              <a:rPr lang="en-US" dirty="0"/>
              <a:t> State Transport </a:t>
            </a:r>
            <a:r>
              <a:rPr lang="en-US" dirty="0" smtClean="0"/>
              <a:t>University </a:t>
            </a:r>
            <a:r>
              <a:rPr lang="ru-RU" dirty="0" smtClean="0"/>
              <a:t>корпус </a:t>
            </a:r>
            <a:r>
              <a:rPr lang="en-US" dirty="0" smtClean="0"/>
              <a:t>(PGUPS)</a:t>
            </a:r>
            <a:r>
              <a:rPr lang="ru-RU" dirty="0" smtClean="0"/>
              <a:t>,</a:t>
            </a:r>
          </a:p>
          <a:p>
            <a:pPr algn="ctr"/>
            <a:r>
              <a:rPr lang="en-US" dirty="0" smtClean="0"/>
              <a:t>Rooms</a:t>
            </a:r>
            <a:r>
              <a:rPr lang="ru-RU" dirty="0" smtClean="0"/>
              <a:t> 6-204,</a:t>
            </a:r>
            <a:r>
              <a:rPr lang="en-US" dirty="0" smtClean="0"/>
              <a:t> 6-205</a:t>
            </a:r>
            <a:r>
              <a:rPr lang="ru-RU" dirty="0" smtClean="0"/>
              <a:t> </a:t>
            </a:r>
          </a:p>
          <a:p>
            <a:pPr algn="ctr"/>
            <a:endParaRPr lang="ru-RU" dirty="0" smtClean="0"/>
          </a:p>
          <a:p>
            <a:pPr algn="ctr"/>
            <a:r>
              <a:rPr lang="ru-RU" u="sng" dirty="0" smtClean="0"/>
              <a:t> </a:t>
            </a:r>
            <a:r>
              <a:rPr lang="en-US" u="sng" dirty="0">
                <a:hlinkClick r:id="rId3"/>
              </a:rPr>
              <a:t>The Faculty of Transport Systems and Power Engineering</a:t>
            </a:r>
            <a:endParaRPr lang="en-US" u="sng" dirty="0"/>
          </a:p>
          <a:p>
            <a:pPr algn="ctr"/>
            <a:endParaRPr lang="ru-RU" dirty="0" smtClean="0"/>
          </a:p>
          <a:p>
            <a:pPr algn="ctr"/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DEPARTMENT</a:t>
            </a:r>
            <a:r>
              <a:rPr lang="ru-RU" b="1" dirty="0" smtClean="0">
                <a:solidFill>
                  <a:srgbClr val="FF0000"/>
                </a:solidFill>
              </a:rPr>
              <a:t> “</a:t>
            </a:r>
            <a:r>
              <a:rPr lang="en-US" b="1" dirty="0" smtClean="0">
                <a:solidFill>
                  <a:srgbClr val="FF0000"/>
                </a:solidFill>
              </a:rPr>
              <a:t>ELECTRICAL ENGINEERING AND 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HEAT POWER ENGINEERING</a:t>
            </a:r>
            <a:r>
              <a:rPr lang="ru-RU" dirty="0" smtClean="0"/>
              <a:t>”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235168" y="467044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Phone</a:t>
            </a:r>
            <a:r>
              <a:rPr lang="ru-RU" dirty="0" smtClean="0"/>
              <a:t>: (812) 457-85-37</a:t>
            </a:r>
            <a:r>
              <a:rPr lang="en-US" dirty="0" smtClean="0"/>
              <a:t>; (812) 457-81-42</a:t>
            </a:r>
          </a:p>
          <a:p>
            <a:pPr algn="ctr"/>
            <a:r>
              <a:rPr lang="en-US" dirty="0" smtClean="0"/>
              <a:t>E-mail</a:t>
            </a:r>
            <a:r>
              <a:rPr lang="en-US" smtClean="0"/>
              <a:t>: </a:t>
            </a:r>
            <a:r>
              <a:rPr lang="en-US" smtClean="0">
                <a:hlinkClick r:id="rId4"/>
              </a:rPr>
              <a:t>toe@pgups.ru</a:t>
            </a:r>
            <a:r>
              <a:rPr lang="en-US" smtClean="0"/>
              <a:t> </a:t>
            </a:r>
            <a:endParaRPr lang="ru-RU" dirty="0" smtClean="0"/>
          </a:p>
          <a:p>
            <a:pPr algn="ctr"/>
            <a:endParaRPr lang="ru-RU" dirty="0" smtClean="0"/>
          </a:p>
          <a:p>
            <a:pPr algn="ctr"/>
            <a:r>
              <a:rPr lang="en-US" dirty="0"/>
              <a:t>https://www.pgups.ru/en/struct/kafedra-elektrotekhnika-i-teploenergetika/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756" y="2489888"/>
            <a:ext cx="803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	</a:t>
            </a:r>
            <a:r>
              <a:rPr lang="en-US" dirty="0"/>
              <a:t>Our Department </a:t>
            </a:r>
            <a:r>
              <a:rPr lang="en-US" dirty="0" smtClean="0"/>
              <a:t>recruits school leavers</a:t>
            </a:r>
            <a:r>
              <a:rPr lang="ru-RU" dirty="0" smtClean="0"/>
              <a:t> </a:t>
            </a:r>
            <a:r>
              <a:rPr lang="en-US" dirty="0"/>
              <a:t>and  </a:t>
            </a:r>
            <a:r>
              <a:rPr lang="en-US" dirty="0" smtClean="0"/>
              <a:t>graduates and trains </a:t>
            </a:r>
            <a:r>
              <a:rPr lang="en-US" dirty="0"/>
              <a:t>students </a:t>
            </a:r>
            <a:r>
              <a:rPr lang="en-US" dirty="0" smtClean="0"/>
              <a:t>due to </a:t>
            </a:r>
            <a:r>
              <a:rPr lang="en-US" dirty="0"/>
              <a:t>the following </a:t>
            </a:r>
            <a:r>
              <a:rPr lang="en-US" dirty="0" smtClean="0"/>
              <a:t>programs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50320" y="3621792"/>
            <a:ext cx="7558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13.03.01 " </a:t>
            </a:r>
            <a:r>
              <a:rPr lang="en-US" dirty="0" smtClean="0"/>
              <a:t>Heat </a:t>
            </a:r>
            <a:r>
              <a:rPr lang="en-US" dirty="0"/>
              <a:t>power </a:t>
            </a:r>
            <a:r>
              <a:rPr lang="en-US" dirty="0" smtClean="0"/>
              <a:t>engineering </a:t>
            </a:r>
            <a:r>
              <a:rPr lang="en-US" dirty="0"/>
              <a:t>and heat engineering»,</a:t>
            </a:r>
          </a:p>
          <a:p>
            <a:r>
              <a:rPr lang="en-US" dirty="0"/>
              <a:t>profile " Industrial heat power engineering»</a:t>
            </a:r>
            <a:endParaRPr lang="ru-RU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740781" y="3293175"/>
            <a:ext cx="2861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Bachelor’s Degree </a:t>
            </a:r>
            <a:r>
              <a:rPr lang="en-US" b="1" dirty="0" smtClean="0">
                <a:solidFill>
                  <a:srgbClr val="FF0000"/>
                </a:solidFill>
              </a:rPr>
              <a:t>Program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59859" y="4903803"/>
            <a:ext cx="7558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13.04.02 " </a:t>
            </a:r>
            <a:r>
              <a:rPr lang="en-US" dirty="0" smtClean="0"/>
              <a:t>Electric </a:t>
            </a:r>
            <a:r>
              <a:rPr lang="en-US" dirty="0"/>
              <a:t>power and electrical engineering»</a:t>
            </a:r>
          </a:p>
          <a:p>
            <a:r>
              <a:rPr lang="en-US" dirty="0"/>
              <a:t>Master's program " Modern technologies, management, audit and </a:t>
            </a:r>
            <a:r>
              <a:rPr lang="en-US" dirty="0" smtClean="0"/>
              <a:t>analytics </a:t>
            </a:r>
            <a:r>
              <a:rPr lang="en-US" dirty="0"/>
              <a:t>in industrial </a:t>
            </a:r>
            <a:r>
              <a:rPr lang="en-US" dirty="0" smtClean="0"/>
              <a:t>power engineering»</a:t>
            </a:r>
            <a:endParaRPr lang="ru-RU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740781" y="4538673"/>
            <a:ext cx="260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Master’s Degree Program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215516" y="252369"/>
            <a:ext cx="84850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</a:t>
            </a: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engineering and heat power 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833525" y="1499808"/>
            <a:ext cx="475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DIRECTION OF TRAINING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811160" y="1628800"/>
            <a:ext cx="7266086" cy="3737017"/>
          </a:xfrm>
        </p:spPr>
        <p:txBody>
          <a:bodyPr>
            <a:noAutofit/>
          </a:bodyPr>
          <a:lstStyle/>
          <a:p>
            <a:pPr algn="just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Department members, including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full professors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doctors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engineering),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associate professors (candidates of science), 7 senior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lectures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and 3 assistants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carry out the educational process 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26" y="179343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65108" y="325395"/>
            <a:ext cx="755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and heat power engineering”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738135" y="252369"/>
            <a:ext cx="75581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heat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engineering”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6032" y="2187558"/>
            <a:ext cx="8471016" cy="338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dirty="0" smtClean="0"/>
              <a:t>	</a:t>
            </a:r>
            <a:r>
              <a:rPr lang="en-US" dirty="0"/>
              <a:t>We train </a:t>
            </a:r>
            <a:r>
              <a:rPr lang="en-US" dirty="0" smtClean="0"/>
              <a:t>highly-qualified </a:t>
            </a:r>
            <a:r>
              <a:rPr lang="en-US" dirty="0"/>
              <a:t>specialists in the field of industrial heat power engineering. Students study the following </a:t>
            </a:r>
            <a:r>
              <a:rPr lang="en-US" dirty="0">
                <a:solidFill>
                  <a:srgbClr val="0070C0"/>
                </a:solidFill>
              </a:rPr>
              <a:t>fundamental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disciplines</a:t>
            </a:r>
            <a:r>
              <a:rPr lang="en-US" dirty="0"/>
              <a:t> for their future profession: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Sources and systems of heat supply;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Boiler plants and steam generators;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Heating, ventilation and air conditioning;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Alternative energy </a:t>
            </a:r>
            <a:r>
              <a:rPr lang="en-US" dirty="0" smtClean="0"/>
              <a:t>sources;</a:t>
            </a:r>
            <a:endParaRPr lang="en-US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Superchargers and heat engines;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Fuel and lubricants;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Protection of the atmosphere </a:t>
            </a:r>
            <a:r>
              <a:rPr lang="en-US" dirty="0" smtClean="0"/>
              <a:t>against </a:t>
            </a:r>
            <a:r>
              <a:rPr lang="en-US" dirty="0"/>
              <a:t>harmful emissions of power plants.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088902" y="1529619"/>
            <a:ext cx="324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Bachelor’s Degree </a:t>
            </a:r>
            <a:r>
              <a:rPr lang="en-US" b="1" dirty="0" smtClean="0">
                <a:solidFill>
                  <a:srgbClr val="FF0000"/>
                </a:solidFill>
              </a:rPr>
              <a:t>Program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738135" y="252369"/>
            <a:ext cx="75581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and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heat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engineering”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8454" y="1530324"/>
            <a:ext cx="324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Master’s Degree Program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90439" y="1997839"/>
            <a:ext cx="87996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smtClean="0"/>
              <a:t>The Master's degree program </a:t>
            </a:r>
            <a:r>
              <a:rPr lang="en-US" dirty="0"/>
              <a:t>"Modern technologies, management, audit and </a:t>
            </a:r>
            <a:r>
              <a:rPr lang="en-US" dirty="0" smtClean="0"/>
              <a:t>analytics </a:t>
            </a:r>
            <a:r>
              <a:rPr lang="en-US" dirty="0"/>
              <a:t>in industrial energy" </a:t>
            </a:r>
            <a:r>
              <a:rPr lang="en-US" dirty="0" smtClean="0"/>
              <a:t>lets </a:t>
            </a:r>
            <a:r>
              <a:rPr lang="en-US" dirty="0"/>
              <a:t>to expand the boundaries of </a:t>
            </a:r>
            <a:r>
              <a:rPr lang="en-US" dirty="0" smtClean="0"/>
              <a:t>student knowledge </a:t>
            </a:r>
            <a:r>
              <a:rPr lang="en-US" dirty="0"/>
              <a:t>and to prepare a solid basis </a:t>
            </a:r>
            <a:r>
              <a:rPr lang="en-US" dirty="0" smtClean="0"/>
              <a:t>to enter the </a:t>
            </a:r>
            <a:r>
              <a:rPr lang="en-US" dirty="0"/>
              <a:t>postgraduate study.</a:t>
            </a:r>
          </a:p>
          <a:p>
            <a:pPr algn="just"/>
            <a:r>
              <a:rPr lang="en-US" dirty="0"/>
              <a:t>Students study the following </a:t>
            </a:r>
            <a:r>
              <a:rPr lang="en-US" dirty="0">
                <a:solidFill>
                  <a:srgbClr val="0070C0"/>
                </a:solidFill>
              </a:rPr>
              <a:t>fundamental disciplines </a:t>
            </a:r>
            <a:r>
              <a:rPr lang="en-US" dirty="0"/>
              <a:t>for their future profession: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 of alternative energy sources.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Computer network and information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Basis of preparation of the thesis.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Management in industrial heat power engineering.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Problems of </a:t>
            </a:r>
            <a:r>
              <a:rPr lang="en-US" dirty="0" smtClean="0"/>
              <a:t>energy saving  </a:t>
            </a:r>
            <a:r>
              <a:rPr lang="en-US" dirty="0"/>
              <a:t>and resource saving.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Modern technologies of fuel </a:t>
            </a:r>
            <a:r>
              <a:rPr lang="en-US" dirty="0" smtClean="0"/>
              <a:t>preparation </a:t>
            </a:r>
            <a:r>
              <a:rPr lang="en-US" dirty="0"/>
              <a:t>and fuel burning.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Natural gas liquefaction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Energy audit of industrial enterprises.</a:t>
            </a:r>
            <a:endParaRPr lang="ru-RU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738135" y="252369"/>
            <a:ext cx="75581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and heat power engineering”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8454" y="1530324"/>
            <a:ext cx="324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POSTGRADUATE STUDY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2083" y="1997839"/>
            <a:ext cx="8142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 smtClean="0"/>
              <a:t>We </a:t>
            </a:r>
            <a:r>
              <a:rPr lang="en-US" dirty="0"/>
              <a:t>constantly </a:t>
            </a:r>
            <a:r>
              <a:rPr lang="en-US" dirty="0" smtClean="0"/>
              <a:t>work </a:t>
            </a:r>
            <a:r>
              <a:rPr lang="en-US" dirty="0"/>
              <a:t>to improve the </a:t>
            </a:r>
            <a:r>
              <a:rPr lang="en-US" dirty="0" smtClean="0"/>
              <a:t>qualification </a:t>
            </a:r>
            <a:r>
              <a:rPr lang="en-US" dirty="0"/>
              <a:t>of </a:t>
            </a:r>
            <a:r>
              <a:rPr lang="en-US" dirty="0" smtClean="0"/>
              <a:t>the staff members </a:t>
            </a:r>
            <a:r>
              <a:rPr lang="en-US" dirty="0"/>
              <a:t>and </a:t>
            </a:r>
            <a:r>
              <a:rPr lang="en-US" dirty="0" smtClean="0"/>
              <a:t>the students </a:t>
            </a:r>
            <a:r>
              <a:rPr lang="en-US" dirty="0"/>
              <a:t>wishing to </a:t>
            </a:r>
            <a:r>
              <a:rPr lang="en-US" dirty="0" smtClean="0"/>
              <a:t>get </a:t>
            </a:r>
            <a:r>
              <a:rPr lang="en-US" dirty="0"/>
              <a:t>a degree of candidate of technical </a:t>
            </a:r>
            <a:r>
              <a:rPr lang="en-US" dirty="0" smtClean="0"/>
              <a:t>sciences.</a:t>
            </a:r>
            <a:endParaRPr lang="en-US" dirty="0"/>
          </a:p>
          <a:p>
            <a:pPr algn="just"/>
            <a:r>
              <a:rPr lang="en-US" dirty="0"/>
              <a:t>Due to the </a:t>
            </a:r>
            <a:r>
              <a:rPr lang="en-US" dirty="0" smtClean="0"/>
              <a:t>complexity </a:t>
            </a:r>
            <a:r>
              <a:rPr lang="en-US" dirty="0"/>
              <a:t>of our direction, the term of </a:t>
            </a:r>
            <a:r>
              <a:rPr lang="en-US" dirty="0" smtClean="0"/>
              <a:t>the postgraduate </a:t>
            </a:r>
            <a:r>
              <a:rPr lang="en-US" dirty="0"/>
              <a:t>study is </a:t>
            </a:r>
            <a:r>
              <a:rPr lang="en-US" dirty="0">
                <a:solidFill>
                  <a:srgbClr val="0070C0"/>
                </a:solidFill>
              </a:rPr>
              <a:t>4 years</a:t>
            </a:r>
            <a:r>
              <a:rPr lang="en-US" dirty="0"/>
              <a:t>.</a:t>
            </a:r>
            <a:endParaRPr lang="ru-RU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738135" y="252369"/>
            <a:ext cx="75581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heat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engineering”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0440" y="3468596"/>
            <a:ext cx="87996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Department </a:t>
            </a:r>
            <a:r>
              <a:rPr lang="en-US" dirty="0" smtClean="0"/>
              <a:t>has </a:t>
            </a:r>
            <a:r>
              <a:rPr lang="en-US" b="1" dirty="0" smtClean="0">
                <a:solidFill>
                  <a:srgbClr val="FF0000"/>
                </a:solidFill>
              </a:rPr>
              <a:t>its own </a:t>
            </a:r>
            <a:r>
              <a:rPr lang="en-US" b="1" dirty="0">
                <a:solidFill>
                  <a:srgbClr val="FF0000"/>
                </a:solidFill>
              </a:rPr>
              <a:t>computer class</a:t>
            </a:r>
            <a:r>
              <a:rPr lang="en-US" dirty="0"/>
              <a:t>, lecture halls equipped with modern technical training facilities, </a:t>
            </a:r>
            <a:r>
              <a:rPr lang="en-US" sz="2400" dirty="0">
                <a:solidFill>
                  <a:srgbClr val="FF0000"/>
                </a:solidFill>
              </a:rPr>
              <a:t>17</a:t>
            </a:r>
            <a:r>
              <a:rPr lang="en-US" dirty="0"/>
              <a:t> </a:t>
            </a:r>
            <a:r>
              <a:rPr lang="en-US" dirty="0" smtClean="0"/>
              <a:t>educational </a:t>
            </a:r>
            <a:r>
              <a:rPr lang="en-US" dirty="0"/>
              <a:t>laboratories with modern equipment and research laboratory.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43885" y="2978810"/>
            <a:ext cx="474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MATERIAL – TECHNICAL BASE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928" y="1274732"/>
            <a:ext cx="2190778" cy="164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20190214_1755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3121" y="1265526"/>
            <a:ext cx="2190780" cy="1643085"/>
          </a:xfrm>
          <a:prstGeom prst="rect">
            <a:avLst/>
          </a:prstGeom>
        </p:spPr>
      </p:pic>
      <p:pic>
        <p:nvPicPr>
          <p:cNvPr id="10" name="Рисунок 9" descr="20190214_17550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4577" y="1274733"/>
            <a:ext cx="2239464" cy="1679598"/>
          </a:xfrm>
          <a:prstGeom prst="rect">
            <a:avLst/>
          </a:prstGeom>
        </p:spPr>
      </p:pic>
      <p:pic>
        <p:nvPicPr>
          <p:cNvPr id="11" name="Рисунок 10" descr="20190214_17545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6890575" y="4416641"/>
            <a:ext cx="2190780" cy="1643085"/>
          </a:xfrm>
          <a:prstGeom prst="rect">
            <a:avLst/>
          </a:prstGeom>
        </p:spPr>
      </p:pic>
      <p:pic>
        <p:nvPicPr>
          <p:cNvPr id="13" name="Рисунок 12" descr="20190214_17562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439" y="4437077"/>
            <a:ext cx="2446371" cy="18347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0495" y="4306322"/>
            <a:ext cx="3220241" cy="19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738135" y="252369"/>
            <a:ext cx="75581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heat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engineering”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728" y="1966719"/>
            <a:ext cx="8580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en-US" dirty="0"/>
              <a:t>Graduates of the Department are in demand by leading design and scientific</a:t>
            </a:r>
          </a:p>
          <a:p>
            <a:pPr algn="just"/>
            <a:r>
              <a:rPr lang="en-US" dirty="0"/>
              <a:t>the organizations of an energy profile as the main power engineers and chiefs of thermal power </a:t>
            </a:r>
            <a:r>
              <a:rPr lang="en-US" dirty="0" smtClean="0"/>
              <a:t>floors </a:t>
            </a:r>
            <a:r>
              <a:rPr lang="en-US" dirty="0"/>
              <a:t>at plants and </a:t>
            </a:r>
            <a:r>
              <a:rPr lang="en-US" dirty="0" smtClean="0"/>
              <a:t>factories, on </a:t>
            </a:r>
            <a:r>
              <a:rPr lang="en-US" dirty="0"/>
              <a:t>thermal power plants, in modern gas </a:t>
            </a:r>
            <a:r>
              <a:rPr lang="en-US" dirty="0" smtClean="0"/>
              <a:t>boilers </a:t>
            </a:r>
            <a:r>
              <a:rPr lang="en-US" dirty="0"/>
              <a:t>and on heat network </a:t>
            </a:r>
            <a:r>
              <a:rPr lang="en-US" dirty="0" smtClean="0"/>
              <a:t>sections in </a:t>
            </a:r>
            <a:r>
              <a:rPr lang="en-US" dirty="0"/>
              <a:t>structures of Open Society "Russian Railways", Open Society "Gazprom", </a:t>
            </a:r>
            <a:r>
              <a:rPr lang="en-US" dirty="0" smtClean="0"/>
              <a:t>GUP TEK </a:t>
            </a:r>
            <a:r>
              <a:rPr lang="en-US" dirty="0" err="1"/>
              <a:t>SPb</a:t>
            </a:r>
            <a:r>
              <a:rPr lang="en-US" dirty="0"/>
              <a:t>, </a:t>
            </a:r>
            <a:r>
              <a:rPr lang="en-US" dirty="0" err="1"/>
              <a:t>Danfoss</a:t>
            </a:r>
            <a:r>
              <a:rPr lang="en-US" dirty="0"/>
              <a:t> and other companies.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735796" y="1530238"/>
            <a:ext cx="324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EMPLOYMENT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728" y="4149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21203" y="4149080"/>
            <a:ext cx="5106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	</a:t>
            </a:r>
            <a:r>
              <a:rPr lang="en-US" dirty="0"/>
              <a:t>The University </a:t>
            </a:r>
            <a:r>
              <a:rPr lang="en-US" dirty="0" smtClean="0"/>
              <a:t>holds meetings </a:t>
            </a:r>
          </a:p>
          <a:p>
            <a:pPr algn="ctr"/>
            <a:r>
              <a:rPr lang="en-US" dirty="0" smtClean="0"/>
              <a:t>of </a:t>
            </a:r>
            <a:r>
              <a:rPr lang="en-US" dirty="0"/>
              <a:t>future graduates with employer's representatives </a:t>
            </a:r>
            <a:endParaRPr lang="ru-RU" dirty="0" smtClean="0"/>
          </a:p>
          <a:p>
            <a:pPr algn="ctr"/>
            <a:r>
              <a:rPr lang="en-US" dirty="0" smtClean="0"/>
              <a:t>regularly</a:t>
            </a:r>
            <a:r>
              <a:rPr lang="en-US" dirty="0"/>
              <a:t>. </a:t>
            </a:r>
            <a:endParaRPr lang="en-US" dirty="0" smtClean="0"/>
          </a:p>
          <a:p>
            <a:pPr algn="ctr"/>
            <a:r>
              <a:rPr lang="en-US" dirty="0" smtClean="0"/>
              <a:t>Also</a:t>
            </a:r>
            <a:r>
              <a:rPr lang="en-US" dirty="0"/>
              <a:t> </a:t>
            </a:r>
            <a:r>
              <a:rPr lang="en-US" dirty="0" smtClean="0"/>
              <a:t>«</a:t>
            </a:r>
            <a:r>
              <a:rPr lang="en-US" b="1" dirty="0" smtClean="0"/>
              <a:t>JOB FAIR</a:t>
            </a:r>
            <a:r>
              <a:rPr lang="en-US" dirty="0" smtClean="0"/>
              <a:t>" </a:t>
            </a:r>
            <a:r>
              <a:rPr lang="en-US" dirty="0"/>
              <a:t>is regularly held.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409" y="3830227"/>
            <a:ext cx="3267299" cy="2206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738135" y="252369"/>
            <a:ext cx="75581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“Electrical engineering 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heat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engineering ”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9872" y="2954331"/>
            <a:ext cx="75947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will make you highly qualified specialists</a:t>
            </a:r>
          </a:p>
          <a:p>
            <a:pPr algn="ctr"/>
            <a:r>
              <a:rPr lang="en-US" dirty="0"/>
              <a:t>demanded in</a:t>
            </a:r>
          </a:p>
          <a:p>
            <a:pPr algn="ctr"/>
            <a:r>
              <a:rPr lang="en-US" dirty="0"/>
              <a:t>Open Society </a:t>
            </a:r>
            <a:r>
              <a:rPr lang="en-US" dirty="0" smtClean="0"/>
              <a:t>"Russian </a:t>
            </a:r>
            <a:r>
              <a:rPr lang="en-US" dirty="0"/>
              <a:t>Railways ", Open Society</a:t>
            </a:r>
            <a:r>
              <a:rPr lang="en-US" dirty="0" smtClean="0"/>
              <a:t> </a:t>
            </a:r>
            <a:r>
              <a:rPr lang="en-US" dirty="0"/>
              <a:t>"Gazprom", </a:t>
            </a:r>
            <a:r>
              <a:rPr lang="en-US" dirty="0" smtClean="0"/>
              <a:t>utilities sector,</a:t>
            </a:r>
            <a:endParaRPr lang="en-US" dirty="0"/>
          </a:p>
          <a:p>
            <a:pPr algn="ctr"/>
            <a:r>
              <a:rPr lang="en-US" dirty="0"/>
              <a:t>and many other industries 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You will </a:t>
            </a:r>
            <a:r>
              <a:rPr lang="en-US" dirty="0" smtClean="0"/>
              <a:t>take part </a:t>
            </a:r>
            <a:r>
              <a:rPr lang="en-US" dirty="0"/>
              <a:t>in the implementation of state programs </a:t>
            </a:r>
            <a:r>
              <a:rPr lang="en-US" dirty="0" smtClean="0"/>
              <a:t>on </a:t>
            </a:r>
            <a:r>
              <a:rPr lang="en-US" dirty="0"/>
              <a:t>the development of energy and energy saving!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Heat power </a:t>
            </a:r>
            <a:r>
              <a:rPr lang="en-US" dirty="0" smtClean="0"/>
              <a:t>engineers are </a:t>
            </a:r>
            <a:r>
              <a:rPr lang="en-US" dirty="0"/>
              <a:t>required everywhere -</a:t>
            </a:r>
          </a:p>
          <a:p>
            <a:pPr algn="ctr"/>
            <a:r>
              <a:rPr lang="en-US" dirty="0"/>
              <a:t>from the supermarket to the spaceport!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434314" y="16033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HEAT POWER </a:t>
            </a:r>
            <a:r>
              <a:rPr lang="en-US" b="1" dirty="0" smtClean="0">
                <a:solidFill>
                  <a:srgbClr val="FF0000"/>
                </a:solidFill>
              </a:rPr>
              <a:t>ENGINEERING IS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HIGH WAGES AND INTERESTING WORK!</a:t>
            </a:r>
            <a:endParaRPr lang="ru-RU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248</Words>
  <Application>Microsoft Office PowerPoint</Application>
  <PresentationFormat>Экран (4:3)</PresentationFormat>
  <Paragraphs>76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Department «Electrical engineering and heat power engineering»</vt:lpstr>
      <vt:lpstr>Презентация PowerPoint</vt:lpstr>
      <vt:lpstr>50 Department members, including 6 full professors (doctors of engineering), 17 associate professors (candidates of science), 7 senior lectures and 3 assistants carry out the educational process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3</cp:lastModifiedBy>
  <cp:revision>63</cp:revision>
  <dcterms:created xsi:type="dcterms:W3CDTF">2019-02-07T08:15:52Z</dcterms:created>
  <dcterms:modified xsi:type="dcterms:W3CDTF">2019-03-25T11:51:26Z</dcterms:modified>
</cp:coreProperties>
</file>